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9" r:id="rId3"/>
    <p:sldId id="270" r:id="rId4"/>
    <p:sldId id="263" r:id="rId5"/>
    <p:sldId id="274" r:id="rId6"/>
    <p:sldId id="280" r:id="rId7"/>
    <p:sldId id="259" r:id="rId8"/>
    <p:sldId id="258" r:id="rId9"/>
    <p:sldId id="260" r:id="rId10"/>
    <p:sldId id="271" r:id="rId11"/>
    <p:sldId id="273" r:id="rId12"/>
    <p:sldId id="265" r:id="rId13"/>
    <p:sldId id="261" r:id="rId14"/>
    <p:sldId id="278" r:id="rId15"/>
    <p:sldId id="267" r:id="rId16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82" autoAdjust="0"/>
    <p:restoredTop sz="94688" autoAdjust="0"/>
  </p:normalViewPr>
  <p:slideViewPr>
    <p:cSldViewPr>
      <p:cViewPr varScale="1">
        <p:scale>
          <a:sx n="73" d="100"/>
          <a:sy n="73" d="100"/>
        </p:scale>
        <p:origin x="9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792E9-8132-4A72-AB5A-A2AFAAEA6626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876C4-0618-4DD0-937F-1D0B33E61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366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53C29-C9EB-4F6B-948E-CEF77DD934F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39838"/>
            <a:ext cx="446563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39099-4CD8-469B-B77E-6694524CF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29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39099-4CD8-469B-B77E-6694524CFE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38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46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11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5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9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47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1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49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85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58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56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80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D0420-56D6-4B40-AEA4-5A0A450CCE89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8494D-C67C-4515-88C7-079B66348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755576" y="1124744"/>
            <a:ext cx="7416824" cy="15121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en-GB" sz="20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</a:rPr>
              <a:t>Welcome to Year 2</a:t>
            </a:r>
            <a:endParaRPr lang="en-GB" sz="20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Kinetic" panose="00000500000000000000" pitchFamily="50" charset="0"/>
            </a:endParaRPr>
          </a:p>
        </p:txBody>
      </p:sp>
      <p:pic>
        <p:nvPicPr>
          <p:cNvPr id="6146" name="Picture 2" descr="http://www.calmore-inf.hants.sch.uk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0022" y="1772816"/>
            <a:ext cx="1978611" cy="190309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6" r="27674" b="9778"/>
          <a:stretch/>
        </p:blipFill>
        <p:spPr>
          <a:xfrm rot="20985232">
            <a:off x="746074" y="3238491"/>
            <a:ext cx="2251035" cy="2446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332">
            <a:off x="5723609" y="3566459"/>
            <a:ext cx="2657696" cy="199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5145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Home - school learning</a:t>
            </a:r>
            <a:r>
              <a:rPr lang="en-GB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en-GB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77345"/>
            <a:ext cx="8229600" cy="4525963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GB" sz="2000" b="1" dirty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 b="1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Spellings</a:t>
            </a:r>
            <a:r>
              <a:rPr lang="en-GB" sz="2800" b="1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–</a:t>
            </a:r>
            <a:r>
              <a:rPr lang="en-GB" sz="2800" b="1" u="sng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your child will be learning in class a spelling pattern/rule this can also include red words. These will be sent home and tested on a Friday, please help them to practise these</a:t>
            </a:r>
            <a:r>
              <a:rPr lang="en-GB" sz="28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. This will begin during the autumn term.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GB" sz="2800" dirty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 b="1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Half-term projects- </a:t>
            </a:r>
            <a:r>
              <a:rPr lang="en-GB" sz="28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Children will be given home learning to complete over the half term, which will link to our topic. Any home learning will be shared and displayed in class.</a:t>
            </a:r>
            <a:endParaRPr lang="en-GB" sz="2800" dirty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996552"/>
            <a:ext cx="2160240" cy="161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0942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Kinetic" panose="00000500000000000000" pitchFamily="50" charset="0"/>
              </a:rPr>
              <a:t>Purple Mash</a:t>
            </a:r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75" y="1053107"/>
            <a:ext cx="8229600" cy="1285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>
                <a:latin typeface="Kinetic" panose="00000500000000000000" pitchFamily="50" charset="0"/>
              </a:rPr>
              <a:t>A fast, interactive, exciting learning resource designed specifically for your child in a </a:t>
            </a:r>
            <a:r>
              <a:rPr lang="en-GB" sz="1800" u="sng" dirty="0" smtClean="0">
                <a:latin typeface="Kinetic" panose="00000500000000000000" pitchFamily="50" charset="0"/>
              </a:rPr>
              <a:t>safe</a:t>
            </a:r>
            <a:r>
              <a:rPr lang="en-GB" sz="1800" dirty="0" smtClean="0">
                <a:latin typeface="Kinetic" panose="00000500000000000000" pitchFamily="50" charset="0"/>
              </a:rPr>
              <a:t> online environment. Offers support for parents on the curriculum and allows you to be part of your child’s learning.</a:t>
            </a:r>
            <a:endParaRPr lang="en-GB" sz="1800" dirty="0">
              <a:latin typeface="Kinetic" panose="00000500000000000000" pitchFamily="50" charset="0"/>
            </a:endParaRPr>
          </a:p>
          <a:p>
            <a:pPr marL="0" indent="0">
              <a:buNone/>
            </a:pPr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08" t="13183" r="2612" b="42619"/>
          <a:stretch/>
        </p:blipFill>
        <p:spPr>
          <a:xfrm>
            <a:off x="4677966" y="4680744"/>
            <a:ext cx="4163137" cy="1527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5" t="6313" r="2276" b="5253"/>
          <a:stretch/>
        </p:blipFill>
        <p:spPr>
          <a:xfrm>
            <a:off x="5526861" y="2196107"/>
            <a:ext cx="3105735" cy="2256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372" t="14564" r="2277" b="9317"/>
          <a:stretch/>
        </p:blipFill>
        <p:spPr>
          <a:xfrm>
            <a:off x="832062" y="2196107"/>
            <a:ext cx="2638257" cy="173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46" y="4149080"/>
            <a:ext cx="4268945" cy="241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/>
            </a:r>
            <a:br>
              <a:rPr lang="en-GB" b="1" u="sng" dirty="0">
                <a:latin typeface="Comic Sans MS" panose="030F0702030302020204" pitchFamily="66" charset="0"/>
              </a:rPr>
            </a:br>
            <a:r>
              <a:rPr lang="en-GB" b="1" dirty="0" smtClean="0">
                <a:latin typeface="Kinetic" panose="00000500000000000000" pitchFamily="50" charset="0"/>
              </a:rPr>
              <a:t>Uniform</a:t>
            </a:r>
            <a:endParaRPr lang="en-GB" b="1" u="sng" dirty="0" smtClean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700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Please ensure your child has a book </a:t>
            </a:r>
            <a:r>
              <a:rPr lang="en-GB" sz="27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bag and reading folder </a:t>
            </a:r>
            <a:r>
              <a:rPr lang="en-GB" sz="2700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in school everyday</a:t>
            </a:r>
            <a:r>
              <a:rPr lang="en-GB" sz="28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GB" sz="2800" dirty="0" smtClean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r>
              <a:rPr lang="en-GB" sz="28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Refillable drink bottle in school.</a:t>
            </a:r>
            <a:endParaRPr lang="en-GB" sz="2700" dirty="0">
              <a:latin typeface="Kinetic" panose="00000500000000000000" pitchFamily="50" charset="0"/>
            </a:endParaRPr>
          </a:p>
          <a:p>
            <a:endParaRPr lang="en-GB" sz="2700" dirty="0">
              <a:latin typeface="Kinetic" panose="00000500000000000000" pitchFamily="50" charset="0"/>
            </a:endParaRPr>
          </a:p>
          <a:p>
            <a:r>
              <a:rPr lang="en-GB" sz="2700" dirty="0">
                <a:latin typeface="Kinetic" panose="00000500000000000000" pitchFamily="50" charset="0"/>
              </a:rPr>
              <a:t>PE kits to be worn on a </a:t>
            </a:r>
            <a:r>
              <a:rPr lang="en-GB" sz="2700" dirty="0" smtClean="0">
                <a:latin typeface="Kinetic" panose="00000500000000000000" pitchFamily="50" charset="0"/>
              </a:rPr>
              <a:t>Tuesday </a:t>
            </a:r>
            <a:r>
              <a:rPr lang="en-GB" sz="2700" dirty="0">
                <a:latin typeface="Kinetic" panose="00000500000000000000" pitchFamily="50" charset="0"/>
              </a:rPr>
              <a:t>and </a:t>
            </a:r>
            <a:r>
              <a:rPr lang="en-GB" sz="2700" dirty="0" smtClean="0">
                <a:latin typeface="Kinetic" panose="00000500000000000000" pitchFamily="50" charset="0"/>
              </a:rPr>
              <a:t>Wednesday – please provide earring tape (no hoops) and hair tied up. </a:t>
            </a:r>
            <a:endParaRPr lang="en-GB" sz="2700" dirty="0">
              <a:latin typeface="Kinetic" panose="00000500000000000000" pitchFamily="50" charset="0"/>
            </a:endParaRPr>
          </a:p>
          <a:p>
            <a:endParaRPr lang="en-GB" sz="2700" dirty="0">
              <a:latin typeface="Kinetic" panose="00000500000000000000" pitchFamily="50" charset="0"/>
            </a:endParaRPr>
          </a:p>
          <a:p>
            <a:r>
              <a:rPr lang="en-GB" sz="2700" dirty="0">
                <a:latin typeface="Kinetic" panose="00000500000000000000" pitchFamily="50" charset="0"/>
              </a:rPr>
              <a:t>Wellies and water </a:t>
            </a:r>
            <a:r>
              <a:rPr lang="en-GB" sz="2700" dirty="0" smtClean="0">
                <a:latin typeface="Kinetic" panose="00000500000000000000" pitchFamily="50" charset="0"/>
              </a:rPr>
              <a:t>suit (optional)</a:t>
            </a:r>
          </a:p>
          <a:p>
            <a:endParaRPr lang="en-GB" sz="2700" dirty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r>
              <a:rPr lang="en-GB" sz="2700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Make sure your child has a named coat in school. </a:t>
            </a:r>
          </a:p>
          <a:p>
            <a:endParaRPr lang="en-GB" sz="2700" dirty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</p:txBody>
      </p:sp>
      <p:pic>
        <p:nvPicPr>
          <p:cNvPr id="4" name="Picture 2" descr="http://www.calmore-inf.hants.sch.uk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9857" y="215500"/>
            <a:ext cx="1201977" cy="115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83568" y="260648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Reminders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inetic" panose="00000500000000000000" pitchFamily="50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GB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If your child is ill…..phone the school on the first day of absence.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endParaRPr kumimoji="0" lang="en-GB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inetic" panose="00000500000000000000" pitchFamily="50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GB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Let us know if someone else is collecting your child,</a:t>
            </a:r>
            <a:r>
              <a:rPr kumimoji="0" lang="en-GB" sz="28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 by putting a message </a:t>
            </a:r>
            <a:r>
              <a:rPr kumimoji="0" lang="en-GB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in the diary (at the office).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endParaRPr kumimoji="0" lang="en-GB" sz="28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Kinetic" panose="00000500000000000000" pitchFamily="50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lang="en-GB" sz="28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Milk is no longer free but lunches and fruit for snack are. </a:t>
            </a:r>
            <a:endParaRPr kumimoji="0" lang="en-GB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inetic" panose="00000500000000000000" pitchFamily="50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endParaRPr lang="en-GB" sz="2800" b="1" dirty="0" smtClean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lang="en-GB" sz="2800" b="1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inetic" panose="00000500000000000000" pitchFamily="50" charset="0"/>
              <a:cs typeface="Arial" pitchFamily="34" charset="0"/>
            </a:endParaRPr>
          </a:p>
        </p:txBody>
      </p:sp>
      <p:pic>
        <p:nvPicPr>
          <p:cNvPr id="3" name="Picture 6" descr="http://ts2.mm.bing.net/th?id=HN.608015069776315965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3338">
            <a:off x="6982473" y="5171477"/>
            <a:ext cx="1466724" cy="1554889"/>
          </a:xfrm>
          <a:prstGeom prst="rect">
            <a:avLst/>
          </a:prstGeom>
          <a:noFill/>
        </p:spPr>
      </p:pic>
      <p:pic>
        <p:nvPicPr>
          <p:cNvPr id="5" name="Picture 2" descr="http://ts1.mm.bing.net/th?id=HN.608003181313984968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203256"/>
            <a:ext cx="1224136" cy="1491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986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Kinetic" panose="00000500000000000000" pitchFamily="50" charset="0"/>
              </a:rPr>
              <a:t>A little plea for help...</a:t>
            </a:r>
            <a:endParaRPr lang="en-GB" b="1" dirty="0">
              <a:latin typeface="Kinetic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Kinetic" panose="00000500000000000000" pitchFamily="50" charset="0"/>
              </a:rPr>
              <a:t>Could you possibly spare a little bit of time during the week?</a:t>
            </a:r>
          </a:p>
          <a:p>
            <a:r>
              <a:rPr lang="en-GB" dirty="0" smtClean="0">
                <a:latin typeface="Kinetic" panose="00000500000000000000" pitchFamily="50" charset="0"/>
              </a:rPr>
              <a:t>Are you DBS checked? Could you come on trips with us, listen to children read?</a:t>
            </a:r>
          </a:p>
          <a:p>
            <a:endParaRPr lang="en-GB" dirty="0" smtClean="0">
              <a:latin typeface="Kinetic" panose="00000500000000000000" pitchFamily="50" charset="0"/>
            </a:endParaRPr>
          </a:p>
          <a:p>
            <a:r>
              <a:rPr lang="en-GB" dirty="0" smtClean="0">
                <a:latin typeface="Kinetic" panose="00000500000000000000" pitchFamily="50" charset="0"/>
              </a:rPr>
              <a:t>If you can please speak to </a:t>
            </a:r>
            <a:r>
              <a:rPr lang="en-GB" dirty="0" err="1" smtClean="0">
                <a:latin typeface="Kinetic" panose="00000500000000000000" pitchFamily="50" charset="0"/>
              </a:rPr>
              <a:t>Nic</a:t>
            </a:r>
            <a:r>
              <a:rPr lang="en-GB" dirty="0" smtClean="0">
                <a:latin typeface="Kinetic" panose="00000500000000000000" pitchFamily="50" charset="0"/>
              </a:rPr>
              <a:t> </a:t>
            </a:r>
            <a:r>
              <a:rPr lang="en-GB" dirty="0" smtClean="0">
                <a:latin typeface="Kinetic" panose="00000500000000000000" pitchFamily="50" charset="0"/>
              </a:rPr>
              <a:t>or us!</a:t>
            </a:r>
            <a:endParaRPr lang="en-GB" dirty="0">
              <a:latin typeface="Kinetic" panose="000005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5085184"/>
            <a:ext cx="1518674" cy="1408379"/>
          </a:xfrm>
          <a:prstGeom prst="rect">
            <a:avLst/>
          </a:prstGeom>
        </p:spPr>
      </p:pic>
      <p:pic>
        <p:nvPicPr>
          <p:cNvPr id="5" name="Picture 2" descr="http://www.calmore-inf.hants.sch.uk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6336"/>
            <a:ext cx="1903746" cy="1831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845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1944216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Kinetic" panose="00000500000000000000" pitchFamily="50" charset="0"/>
              </a:rPr>
              <a:t>Thank you for your support </a:t>
            </a:r>
            <a:endParaRPr lang="en-GB" dirty="0">
              <a:latin typeface="Kinetic" panose="00000500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257" y="2820941"/>
            <a:ext cx="4899130" cy="2520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Kinetic" panose="00000500000000000000" pitchFamily="50" charset="0"/>
              </a:rPr>
              <a:t>We are looking forward to working </a:t>
            </a:r>
            <a:r>
              <a:rPr lang="en-GB" dirty="0">
                <a:latin typeface="Kinetic" panose="00000500000000000000" pitchFamily="50" charset="0"/>
              </a:rPr>
              <a:t>w</a:t>
            </a:r>
            <a:r>
              <a:rPr lang="en-GB" dirty="0" smtClean="0">
                <a:latin typeface="Kinetic" panose="00000500000000000000" pitchFamily="50" charset="0"/>
              </a:rPr>
              <a:t>ith you and your children this year.</a:t>
            </a:r>
            <a:endParaRPr lang="en-GB" dirty="0">
              <a:latin typeface="Kinetic" panose="00000500000000000000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6" r="27674" b="9778"/>
          <a:stretch/>
        </p:blipFill>
        <p:spPr>
          <a:xfrm>
            <a:off x="1187624" y="3284984"/>
            <a:ext cx="1920534" cy="2087537"/>
          </a:xfrm>
          <a:prstGeom prst="rect">
            <a:avLst/>
          </a:prstGeom>
        </p:spPr>
      </p:pic>
      <p:pic>
        <p:nvPicPr>
          <p:cNvPr id="7" name="Picture 2" descr="http://www.calmore-inf.hants.sch.uk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5358" y="4506556"/>
            <a:ext cx="1903746" cy="1831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39" y="201786"/>
            <a:ext cx="8229600" cy="1079671"/>
          </a:xfrm>
        </p:spPr>
        <p:txBody>
          <a:bodyPr/>
          <a:lstStyle/>
          <a:p>
            <a:r>
              <a:rPr lang="en-GB" dirty="0" smtClean="0">
                <a:latin typeface="Kinetic" panose="00000500000000000000" pitchFamily="50" charset="0"/>
              </a:rPr>
              <a:t>Meet the team</a:t>
            </a:r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898265"/>
            <a:ext cx="3220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Kinetic" panose="00000500000000000000" pitchFamily="50" charset="0"/>
              </a:rPr>
              <a:t>Robins</a:t>
            </a:r>
          </a:p>
          <a:p>
            <a:r>
              <a:rPr lang="en-GB" dirty="0" smtClean="0">
                <a:latin typeface="Kinetic" panose="00000500000000000000" pitchFamily="50" charset="0"/>
              </a:rPr>
              <a:t>Miss Abraham – Class teacher </a:t>
            </a:r>
          </a:p>
          <a:p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4205" y="905195"/>
            <a:ext cx="32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Kinetic" panose="00000500000000000000" pitchFamily="50" charset="0"/>
              </a:rPr>
              <a:t>Swallows</a:t>
            </a:r>
          </a:p>
          <a:p>
            <a:r>
              <a:rPr lang="en-GB" dirty="0" smtClean="0">
                <a:latin typeface="Kinetic" panose="00000500000000000000" pitchFamily="50" charset="0"/>
              </a:rPr>
              <a:t>Miss Latter– Class teacher 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725144"/>
            <a:ext cx="1748486" cy="1956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56565"/>
            <a:ext cx="1828800" cy="2025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0232" y="425885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inetic" panose="00000500000000000000" pitchFamily="50" charset="0"/>
              </a:rPr>
              <a:t>Mrs Longman - LSA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14684" y="440197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inetic" panose="00000500000000000000" pitchFamily="50" charset="0"/>
              </a:rPr>
              <a:t>Mrs </a:t>
            </a:r>
            <a:r>
              <a:rPr lang="en-GB" dirty="0" err="1">
                <a:latin typeface="Kinetic" panose="00000500000000000000" pitchFamily="50" charset="0"/>
              </a:rPr>
              <a:t>Dushi</a:t>
            </a:r>
            <a:r>
              <a:rPr lang="en-GB" dirty="0">
                <a:latin typeface="Kinetic" panose="00000500000000000000" pitchFamily="50" charset="0"/>
              </a:rPr>
              <a:t>- LSA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5427" t="11894" r="4690" b="12527"/>
          <a:stretch/>
        </p:blipFill>
        <p:spPr>
          <a:xfrm>
            <a:off x="827584" y="1600922"/>
            <a:ext cx="1675833" cy="23878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48" y="1497539"/>
            <a:ext cx="1584176" cy="24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8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Kinetic" panose="00000500000000000000" pitchFamily="50" charset="0"/>
              </a:rPr>
              <a:t>Expectations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196752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latin typeface="Kinetic" panose="00000500000000000000" pitchFamily="50" charset="0"/>
              </a:rPr>
              <a:t>Learning is more structured </a:t>
            </a:r>
            <a:r>
              <a:rPr lang="en-GB" sz="3000" dirty="0" smtClean="0">
                <a:latin typeface="Kinetic" panose="00000500000000000000" pitchFamily="50" charset="0"/>
              </a:rPr>
              <a:t>but there is still some focus on child led learning.</a:t>
            </a:r>
            <a:endParaRPr lang="en-GB" sz="3000" dirty="0">
              <a:latin typeface="Kinetic" panose="00000500000000000000" pitchFamily="50" charset="0"/>
            </a:endParaRPr>
          </a:p>
          <a:p>
            <a:endParaRPr lang="en-GB" sz="3000" dirty="0">
              <a:latin typeface="Kinetic" panose="00000500000000000000" pitchFamily="50" charset="0"/>
            </a:endParaRPr>
          </a:p>
          <a:p>
            <a:r>
              <a:rPr lang="en-GB" sz="3000" dirty="0" smtClean="0">
                <a:latin typeface="Kinetic" panose="00000500000000000000" pitchFamily="50" charset="0"/>
              </a:rPr>
              <a:t>We encourage independence, resilience and responsibilities in year 2. </a:t>
            </a:r>
          </a:p>
          <a:p>
            <a:endParaRPr lang="en-GB" sz="3000" dirty="0">
              <a:latin typeface="Kinetic" panose="00000500000000000000" pitchFamily="50" charset="0"/>
            </a:endParaRPr>
          </a:p>
          <a:p>
            <a:r>
              <a:rPr lang="en-GB" sz="3000" dirty="0" smtClean="0">
                <a:latin typeface="Kinetic" panose="00000500000000000000" pitchFamily="50" charset="0"/>
              </a:rPr>
              <a:t>Children are encouraged to take pride in their work and can earn a ‘’special pencil’ during year 2.</a:t>
            </a:r>
          </a:p>
          <a:p>
            <a:endParaRPr lang="en-GB" sz="2500" dirty="0">
              <a:latin typeface="Kinetic" panose="00000500000000000000" pitchFamily="50" charset="0"/>
            </a:endParaRPr>
          </a:p>
          <a:p>
            <a:endParaRPr lang="en-GB" sz="2500" dirty="0">
              <a:latin typeface="Kinetic" panose="00000500000000000000" pitchFamily="50" charset="0"/>
            </a:endParaRPr>
          </a:p>
        </p:txBody>
      </p:sp>
      <p:pic>
        <p:nvPicPr>
          <p:cNvPr id="4" name="Picture 2" descr="http://www.calmore-inf.hants.sch.uk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4624"/>
            <a:ext cx="1327682" cy="1277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78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200" dirty="0" smtClean="0">
                <a:latin typeface="Kinetic" panose="00000500000000000000" pitchFamily="50" charset="0"/>
              </a:rPr>
              <a:t>Responsibilities and expectations </a:t>
            </a:r>
            <a:endParaRPr lang="en-GB" sz="4200" dirty="0">
              <a:latin typeface="Kinetic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dirty="0" smtClean="0">
                <a:latin typeface="Kinetic" panose="00000500000000000000" pitchFamily="50" charset="0"/>
              </a:rPr>
              <a:t>All </a:t>
            </a:r>
            <a:r>
              <a:rPr lang="en-GB" sz="2500" dirty="0">
                <a:latin typeface="Kinetic" panose="00000500000000000000" pitchFamily="50" charset="0"/>
              </a:rPr>
              <a:t>children will be encouraged to change their books, read at home and be responsible for their </a:t>
            </a:r>
            <a:r>
              <a:rPr lang="en-GB" sz="2500" dirty="0" smtClean="0">
                <a:latin typeface="Kinetic" panose="00000500000000000000" pitchFamily="50" charset="0"/>
              </a:rPr>
              <a:t>belongings. We expect the children to read 5 times during the week. </a:t>
            </a:r>
          </a:p>
          <a:p>
            <a:pPr marL="0" indent="0">
              <a:buNone/>
            </a:pPr>
            <a:endParaRPr lang="en-GB" sz="3000" dirty="0">
              <a:latin typeface="Kinetic" panose="00000500000000000000" pitchFamily="50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Kinetic" panose="00000500000000000000" pitchFamily="50" charset="0"/>
              </a:rPr>
              <a:t>We encourage children to have </a:t>
            </a:r>
            <a:r>
              <a:rPr lang="en-GB" sz="2800" dirty="0">
                <a:latin typeface="Kinetic" panose="00000500000000000000" pitchFamily="50" charset="0"/>
              </a:rPr>
              <a:t>a responsible job such as: setting </a:t>
            </a:r>
            <a:r>
              <a:rPr lang="en-GB" sz="2800" dirty="0" smtClean="0">
                <a:latin typeface="Kinetic" panose="00000500000000000000" pitchFamily="50" charset="0"/>
              </a:rPr>
              <a:t>up for </a:t>
            </a:r>
            <a:r>
              <a:rPr lang="en-GB" sz="2800" dirty="0">
                <a:latin typeface="Kinetic" panose="00000500000000000000" pitchFamily="50" charset="0"/>
              </a:rPr>
              <a:t>assembly, handing jumpers </a:t>
            </a:r>
            <a:r>
              <a:rPr lang="en-GB" sz="2800" dirty="0" smtClean="0">
                <a:latin typeface="Kinetic" panose="00000500000000000000" pitchFamily="50" charset="0"/>
              </a:rPr>
              <a:t>out or </a:t>
            </a:r>
            <a:r>
              <a:rPr lang="en-GB" sz="2800" dirty="0">
                <a:latin typeface="Kinetic" panose="00000500000000000000" pitchFamily="50" charset="0"/>
              </a:rPr>
              <a:t>sharpening </a:t>
            </a:r>
            <a:r>
              <a:rPr lang="en-GB" sz="2800" dirty="0" smtClean="0">
                <a:latin typeface="Kinetic" panose="00000500000000000000" pitchFamily="50" charset="0"/>
              </a:rPr>
              <a:t>pencils.</a:t>
            </a:r>
            <a:endParaRPr lang="en-GB" sz="2800" dirty="0">
              <a:latin typeface="Kinetic" panose="00000500000000000000" pitchFamily="50" charset="0"/>
            </a:endParaRPr>
          </a:p>
          <a:p>
            <a:pPr marL="0" indent="0">
              <a:buNone/>
            </a:pPr>
            <a:endParaRPr lang="en-GB" sz="3000" dirty="0" smtClean="0">
              <a:latin typeface="Kinetic" panose="00000500000000000000" pitchFamily="50" charset="0"/>
            </a:endParaRPr>
          </a:p>
          <a:p>
            <a:pPr marL="0" indent="0">
              <a:buNone/>
            </a:pPr>
            <a:endParaRPr lang="en-GB" dirty="0">
              <a:latin typeface="Kinetic" panose="00000500000000000000" pitchFamily="50" charset="0"/>
            </a:endParaRP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2" descr="http://www.calmore-inf.hants.sch.uk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9213" y="4725144"/>
            <a:ext cx="1903746" cy="1831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Kinetic" panose="00000500000000000000" pitchFamily="50" charset="0"/>
              </a:rPr>
              <a:t>Behaviour and expectations</a:t>
            </a:r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76" y="1435352"/>
            <a:ext cx="8147248" cy="35569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Kinetic" panose="00000500000000000000" pitchFamily="50" charset="0"/>
              </a:rPr>
              <a:t>We </a:t>
            </a:r>
            <a:r>
              <a:rPr lang="en-GB" dirty="0">
                <a:latin typeface="Kinetic" panose="00000500000000000000" pitchFamily="50" charset="0"/>
              </a:rPr>
              <a:t>reward good behaviour and super effort.</a:t>
            </a:r>
          </a:p>
          <a:p>
            <a:pPr marL="0" indent="0">
              <a:buNone/>
            </a:pPr>
            <a:endParaRPr lang="en-GB" dirty="0" smtClean="0">
              <a:latin typeface="Kinetic" panose="00000500000000000000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Kinetic" panose="00000500000000000000" pitchFamily="50" charset="0"/>
              </a:rPr>
              <a:t>We </a:t>
            </a:r>
            <a:r>
              <a:rPr lang="en-GB" dirty="0">
                <a:latin typeface="Kinetic" panose="00000500000000000000" pitchFamily="50" charset="0"/>
              </a:rPr>
              <a:t>use positive praise, certificates and our </a:t>
            </a:r>
            <a:r>
              <a:rPr lang="en-GB" dirty="0" smtClean="0">
                <a:latin typeface="Kinetic" panose="00000500000000000000" pitchFamily="50" charset="0"/>
              </a:rPr>
              <a:t>learning </a:t>
            </a:r>
            <a:r>
              <a:rPr lang="en-GB" dirty="0">
                <a:latin typeface="Kinetic" panose="00000500000000000000" pitchFamily="50" charset="0"/>
              </a:rPr>
              <a:t>hero-based charter to encourage positive behaviour and a good attitude to learning.</a:t>
            </a:r>
          </a:p>
          <a:p>
            <a:pPr marL="0" indent="0">
              <a:buNone/>
            </a:pPr>
            <a:endParaRPr lang="en-GB" dirty="0" smtClean="0">
              <a:latin typeface="Kinetic" panose="00000500000000000000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Kinetic" panose="00000500000000000000" pitchFamily="50" charset="0"/>
              </a:rPr>
              <a:t>Each </a:t>
            </a:r>
            <a:r>
              <a:rPr lang="en-GB" dirty="0">
                <a:latin typeface="Kinetic" panose="00000500000000000000" pitchFamily="50" charset="0"/>
              </a:rPr>
              <a:t>class has a class reward system </a:t>
            </a:r>
            <a:r>
              <a:rPr lang="en-GB" dirty="0" smtClean="0">
                <a:latin typeface="Kinetic" panose="00000500000000000000" pitchFamily="50" charset="0"/>
              </a:rPr>
              <a:t>to encourage team work. </a:t>
            </a:r>
            <a:endParaRPr lang="en-GB" dirty="0">
              <a:latin typeface="Kinetic" panose="00000500000000000000" pitchFamily="50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869160"/>
            <a:ext cx="5616624" cy="1909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9784" y="4365104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inetic" panose="00000500000000000000" pitchFamily="50" charset="0"/>
              </a:rPr>
              <a:t>At </a:t>
            </a:r>
            <a:r>
              <a:rPr lang="en-GB" dirty="0" err="1" smtClean="0">
                <a:latin typeface="Kinetic" panose="00000500000000000000" pitchFamily="50" charset="0"/>
              </a:rPr>
              <a:t>Calmore</a:t>
            </a:r>
            <a:r>
              <a:rPr lang="en-GB" dirty="0" smtClean="0">
                <a:latin typeface="Kinetic" panose="00000500000000000000" pitchFamily="50" charset="0"/>
              </a:rPr>
              <a:t> we are…</a:t>
            </a:r>
          </a:p>
          <a:p>
            <a:endParaRPr lang="en-GB" dirty="0">
              <a:latin typeface="Kinetic" panose="00000500000000000000" pitchFamily="50" charset="0"/>
            </a:endParaRPr>
          </a:p>
          <a:p>
            <a:r>
              <a:rPr lang="en-GB" dirty="0">
                <a:latin typeface="Kinetic" panose="00000500000000000000" pitchFamily="50" charset="0"/>
              </a:rPr>
              <a:t>R</a:t>
            </a:r>
            <a:r>
              <a:rPr lang="en-GB" dirty="0" smtClean="0">
                <a:latin typeface="Kinetic" panose="00000500000000000000" pitchFamily="50" charset="0"/>
              </a:rPr>
              <a:t>espectful</a:t>
            </a:r>
          </a:p>
          <a:p>
            <a:endParaRPr lang="en-GB" dirty="0">
              <a:latin typeface="Kinetic" panose="00000500000000000000" pitchFamily="50" charset="0"/>
            </a:endParaRPr>
          </a:p>
          <a:p>
            <a:r>
              <a:rPr lang="en-GB" dirty="0" smtClean="0">
                <a:latin typeface="Kinetic" panose="00000500000000000000" pitchFamily="50" charset="0"/>
              </a:rPr>
              <a:t>Safe</a:t>
            </a:r>
          </a:p>
          <a:p>
            <a:endParaRPr lang="en-GB" dirty="0">
              <a:latin typeface="Kinetic" panose="00000500000000000000" pitchFamily="50" charset="0"/>
            </a:endParaRPr>
          </a:p>
          <a:p>
            <a:r>
              <a:rPr lang="en-GB" dirty="0" smtClean="0">
                <a:latin typeface="Kinetic" panose="00000500000000000000" pitchFamily="50" charset="0"/>
              </a:rPr>
              <a:t>Ready </a:t>
            </a:r>
            <a:endParaRPr lang="en-GB" dirty="0"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Kinetic" panose="00000500000000000000" pitchFamily="50" charset="0"/>
              </a:rPr>
              <a:t>Logistics</a:t>
            </a:r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7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 smtClean="0">
                <a:latin typeface="Kinetic" panose="00000500000000000000" pitchFamily="50" charset="0"/>
              </a:rPr>
              <a:t>8.30am drop off at playground doors.</a:t>
            </a:r>
          </a:p>
          <a:p>
            <a:pPr marL="0" indent="0">
              <a:buNone/>
            </a:pPr>
            <a:endParaRPr lang="en-GB" sz="3600" dirty="0" smtClean="0">
              <a:latin typeface="Kinetic" panose="00000500000000000000" pitchFamily="50" charset="0"/>
            </a:endParaRPr>
          </a:p>
          <a:p>
            <a:r>
              <a:rPr lang="en-GB" sz="3600" dirty="0" smtClean="0">
                <a:latin typeface="Kinetic" panose="00000500000000000000" pitchFamily="50" charset="0"/>
              </a:rPr>
              <a:t>3pm pick up at Year 2 classroom doors. (through rear gate)</a:t>
            </a:r>
            <a:endParaRPr lang="en-GB" sz="3600" dirty="0"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0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55576" y="404664"/>
            <a:ext cx="7344816" cy="5976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A typical </a:t>
            </a:r>
            <a:r>
              <a:rPr lang="en-GB" sz="2800" b="1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d</a:t>
            </a:r>
            <a:r>
              <a:rPr kumimoji="0" lang="en-GB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ay in Year </a:t>
            </a:r>
            <a:r>
              <a:rPr lang="en-GB" sz="2800" b="1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2</a:t>
            </a:r>
            <a:endParaRPr lang="en-GB" sz="2800" dirty="0" smtClean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8:35    Register &amp; morning maths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8.55    Sound group</a:t>
            </a:r>
            <a:b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</a:b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9.35    Handwriting</a:t>
            </a:r>
            <a:b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</a:b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9.50    Literacy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10:30  Assembly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10:45   Playtime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11:00   Maths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12:00   Lunch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1:00     </a:t>
            </a: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Foundation </a:t>
            </a: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subjects / science/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            Art /DT /PE/ music/ RE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2:45    Story time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3</a:t>
            </a: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: 00   Home time</a:t>
            </a:r>
            <a:endParaRPr lang="en-GB" sz="2800" dirty="0" smtClean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GB" sz="2800" b="1" u="sng" dirty="0" smtClean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300" b="1" u="sng" dirty="0">
                <a:solidFill>
                  <a:srgbClr val="FF0000"/>
                </a:solidFill>
                <a:latin typeface="Kinetic" panose="00000500000000000000" pitchFamily="50" charset="0"/>
                <a:cs typeface="Arial" pitchFamily="34" charset="0"/>
              </a:rPr>
              <a:t>K</a:t>
            </a:r>
            <a:r>
              <a:rPr lang="en-GB" sz="2300" b="1" u="sng" dirty="0" smtClean="0">
                <a:solidFill>
                  <a:srgbClr val="FF0000"/>
                </a:solidFill>
                <a:latin typeface="Kinetic" panose="00000500000000000000" pitchFamily="50" charset="0"/>
                <a:cs typeface="Arial" pitchFamily="34" charset="0"/>
              </a:rPr>
              <a:t>ey days</a:t>
            </a:r>
            <a:br>
              <a:rPr lang="en-GB" sz="2300" b="1" u="sng" dirty="0" smtClean="0">
                <a:solidFill>
                  <a:srgbClr val="FF0000"/>
                </a:solidFill>
                <a:latin typeface="Kinetic" panose="00000500000000000000" pitchFamily="50" charset="0"/>
                <a:cs typeface="Arial" pitchFamily="34" charset="0"/>
              </a:rPr>
            </a:br>
            <a:r>
              <a:rPr lang="en-GB" sz="2300" dirty="0" smtClean="0">
                <a:latin typeface="Kinetic" panose="00000500000000000000" pitchFamily="50" charset="0"/>
                <a:cs typeface="Arial" pitchFamily="34" charset="0"/>
              </a:rPr>
              <a:t>PE – Tuesday &amp; Wednesday</a:t>
            </a:r>
            <a:br>
              <a:rPr lang="en-GB" sz="2300" dirty="0" smtClean="0">
                <a:latin typeface="Kinetic" panose="00000500000000000000" pitchFamily="50" charset="0"/>
                <a:cs typeface="Arial" pitchFamily="34" charset="0"/>
              </a:rPr>
            </a:br>
            <a:r>
              <a:rPr lang="en-GB" sz="2300" dirty="0" smtClean="0">
                <a:latin typeface="Kinetic" panose="00000500000000000000" pitchFamily="50" charset="0"/>
                <a:cs typeface="Arial" pitchFamily="34" charset="0"/>
              </a:rPr>
              <a:t>Library – Tuesday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300" dirty="0" smtClean="0">
                <a:latin typeface="Kinetic" panose="00000500000000000000" pitchFamily="50" charset="0"/>
                <a:cs typeface="Arial" pitchFamily="34" charset="0"/>
              </a:rPr>
              <a:t>Music – Wednesday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96752"/>
            <a:ext cx="2651787" cy="1988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6126" y="3917123"/>
            <a:ext cx="2276870" cy="17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536" y="260648"/>
            <a:ext cx="853244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600" b="1" dirty="0">
                <a:latin typeface="Kinetic" panose="00000500000000000000" pitchFamily="50" charset="0"/>
              </a:rPr>
              <a:t>Topics for the year</a:t>
            </a:r>
            <a:endParaRPr lang="en-GB" sz="3600" dirty="0">
              <a:latin typeface="Kinetic" panose="00000500000000000000" pitchFamily="50" charset="0"/>
            </a:endParaRPr>
          </a:p>
          <a:p>
            <a:r>
              <a:rPr lang="en-GB" b="1" u="sng" dirty="0">
                <a:latin typeface="Kinetic" panose="00000500000000000000" pitchFamily="50" charset="0"/>
              </a:rPr>
              <a:t>Autumn Term</a:t>
            </a:r>
          </a:p>
          <a:p>
            <a:r>
              <a:rPr lang="en-GB" dirty="0" smtClean="0">
                <a:latin typeface="Kinetic" panose="00000500000000000000" pitchFamily="50" charset="0"/>
              </a:rPr>
              <a:t>Autumn 1 – </a:t>
            </a:r>
            <a:r>
              <a:rPr lang="en-GB" b="1" u="sng" dirty="0" smtClean="0">
                <a:latin typeface="Kinetic" panose="00000500000000000000" pitchFamily="50" charset="0"/>
              </a:rPr>
              <a:t>Snail’s World Adventure </a:t>
            </a:r>
            <a:r>
              <a:rPr lang="en-GB" dirty="0" smtClean="0">
                <a:latin typeface="Kinetic" panose="00000500000000000000" pitchFamily="50" charset="0"/>
              </a:rPr>
              <a:t>– A geography led topic locating places </a:t>
            </a:r>
            <a:r>
              <a:rPr lang="en-GB" dirty="0">
                <a:latin typeface="Kinetic" panose="00000500000000000000" pitchFamily="50" charset="0"/>
              </a:rPr>
              <a:t>around the </a:t>
            </a:r>
            <a:r>
              <a:rPr lang="en-GB" dirty="0" smtClean="0">
                <a:latin typeface="Kinetic" panose="00000500000000000000" pitchFamily="50" charset="0"/>
              </a:rPr>
              <a:t>world, using maps and globes. Linking to science looking at life cycles and launching our long term study of our grounds. </a:t>
            </a:r>
            <a:endParaRPr lang="en-GB" dirty="0">
              <a:latin typeface="Kinetic" panose="00000500000000000000" pitchFamily="50" charset="0"/>
            </a:endParaRPr>
          </a:p>
          <a:p>
            <a:endParaRPr lang="en-GB" dirty="0">
              <a:latin typeface="Kinetic" panose="00000500000000000000" pitchFamily="50" charset="0"/>
            </a:endParaRPr>
          </a:p>
          <a:p>
            <a:r>
              <a:rPr lang="en-GB" dirty="0" smtClean="0">
                <a:latin typeface="Kinetic" panose="00000500000000000000" pitchFamily="50" charset="0"/>
              </a:rPr>
              <a:t>Autumn 2 – </a:t>
            </a:r>
            <a:r>
              <a:rPr lang="en-GB" b="1" u="sng" dirty="0" smtClean="0">
                <a:latin typeface="Kinetic" panose="00000500000000000000" pitchFamily="50" charset="0"/>
              </a:rPr>
              <a:t>Neil Armstrong</a:t>
            </a:r>
            <a:r>
              <a:rPr lang="en-GB" dirty="0" smtClean="0">
                <a:latin typeface="Kinetic" panose="00000500000000000000" pitchFamily="50" charset="0"/>
              </a:rPr>
              <a:t>–A history led topic focusing on </a:t>
            </a:r>
            <a:r>
              <a:rPr lang="en-GB" dirty="0">
                <a:latin typeface="Kinetic" panose="00000500000000000000" pitchFamily="50" charset="0"/>
              </a:rPr>
              <a:t>Neil </a:t>
            </a:r>
            <a:r>
              <a:rPr lang="en-GB" dirty="0" smtClean="0">
                <a:latin typeface="Kinetic" panose="00000500000000000000" pitchFamily="50" charset="0"/>
              </a:rPr>
              <a:t>Armstrong</a:t>
            </a:r>
            <a:r>
              <a:rPr lang="en-GB" dirty="0">
                <a:latin typeface="Kinetic" panose="00000500000000000000" pitchFamily="50" charset="0"/>
              </a:rPr>
              <a:t> </a:t>
            </a:r>
            <a:r>
              <a:rPr lang="en-GB" dirty="0" smtClean="0">
                <a:latin typeface="Kinetic" panose="00000500000000000000" pitchFamily="50" charset="0"/>
              </a:rPr>
              <a:t>and his achievements. In DT children will learn to sew a Christmas decoration for the tree. </a:t>
            </a:r>
          </a:p>
          <a:p>
            <a:endParaRPr lang="en-GB" dirty="0">
              <a:latin typeface="Kinetic" panose="00000500000000000000" pitchFamily="50" charset="0"/>
            </a:endParaRPr>
          </a:p>
          <a:p>
            <a:r>
              <a:rPr lang="en-GB" b="1" u="sng" dirty="0">
                <a:latin typeface="Kinetic" panose="00000500000000000000" pitchFamily="50" charset="0"/>
              </a:rPr>
              <a:t>Spring Term</a:t>
            </a:r>
          </a:p>
          <a:p>
            <a:r>
              <a:rPr lang="en-GB" dirty="0" smtClean="0">
                <a:latin typeface="Kinetic" panose="00000500000000000000" pitchFamily="50" charset="0"/>
              </a:rPr>
              <a:t>Spring 1 - </a:t>
            </a:r>
            <a:r>
              <a:rPr lang="en-GB" b="1" u="sng" dirty="0" smtClean="0">
                <a:latin typeface="Kinetic" panose="00000500000000000000" pitchFamily="50" charset="0"/>
              </a:rPr>
              <a:t>Great </a:t>
            </a:r>
            <a:r>
              <a:rPr lang="en-GB" b="1" u="sng" dirty="0">
                <a:latin typeface="Kinetic" panose="00000500000000000000" pitchFamily="50" charset="0"/>
              </a:rPr>
              <a:t>Fire of London</a:t>
            </a:r>
            <a:r>
              <a:rPr lang="en-GB" dirty="0">
                <a:latin typeface="Kinetic" panose="00000500000000000000" pitchFamily="50" charset="0"/>
              </a:rPr>
              <a:t>– </a:t>
            </a:r>
            <a:r>
              <a:rPr lang="en-GB" dirty="0" smtClean="0">
                <a:latin typeface="Kinetic" panose="00000500000000000000" pitchFamily="50" charset="0"/>
              </a:rPr>
              <a:t>History </a:t>
            </a:r>
            <a:r>
              <a:rPr lang="en-GB" dirty="0">
                <a:latin typeface="Kinetic" panose="00000500000000000000" pitchFamily="50" charset="0"/>
              </a:rPr>
              <a:t>of the </a:t>
            </a:r>
            <a:r>
              <a:rPr lang="en-GB" dirty="0" smtClean="0">
                <a:latin typeface="Kinetic" panose="00000500000000000000" pitchFamily="50" charset="0"/>
              </a:rPr>
              <a:t>events leading up to the Great fire of London. DT making fire engines using axles and wheels. </a:t>
            </a:r>
          </a:p>
          <a:p>
            <a:endParaRPr lang="en-GB" dirty="0">
              <a:latin typeface="Kinetic" panose="00000500000000000000" pitchFamily="50" charset="0"/>
            </a:endParaRPr>
          </a:p>
          <a:p>
            <a:r>
              <a:rPr lang="en-GB" dirty="0" smtClean="0">
                <a:latin typeface="Kinetic" panose="00000500000000000000" pitchFamily="50" charset="0"/>
              </a:rPr>
              <a:t>Spring 2 – </a:t>
            </a:r>
            <a:r>
              <a:rPr lang="en-GB" b="1" u="sng" dirty="0" smtClean="0">
                <a:latin typeface="Kinetic" panose="00000500000000000000" pitchFamily="50" charset="0"/>
              </a:rPr>
              <a:t>Animals &amp; Habitats </a:t>
            </a:r>
            <a:r>
              <a:rPr lang="en-GB" dirty="0" smtClean="0">
                <a:latin typeface="Kinetic" panose="00000500000000000000" pitchFamily="50" charset="0"/>
              </a:rPr>
              <a:t>– </a:t>
            </a:r>
            <a:r>
              <a:rPr lang="en-GB" dirty="0">
                <a:latin typeface="Kinetic" panose="00000500000000000000" pitchFamily="50" charset="0"/>
              </a:rPr>
              <a:t>Visit to </a:t>
            </a:r>
            <a:r>
              <a:rPr lang="en-GB" dirty="0" smtClean="0">
                <a:latin typeface="Kinetic" panose="00000500000000000000" pitchFamily="50" charset="0"/>
              </a:rPr>
              <a:t>Beaulieu</a:t>
            </a:r>
            <a:r>
              <a:rPr lang="en-GB" dirty="0">
                <a:latin typeface="Kinetic" panose="00000500000000000000" pitchFamily="50" charset="0"/>
              </a:rPr>
              <a:t> </a:t>
            </a:r>
            <a:r>
              <a:rPr lang="en-GB" dirty="0" smtClean="0">
                <a:latin typeface="Kinetic" panose="00000500000000000000" pitchFamily="50" charset="0"/>
              </a:rPr>
              <a:t>to learn about animals and their habitats. Towards Easter, we discuss the Easter story with a focus of welcoming people.</a:t>
            </a:r>
            <a:endParaRPr lang="en-GB" dirty="0">
              <a:latin typeface="Kinetic" panose="00000500000000000000" pitchFamily="50" charset="0"/>
            </a:endParaRPr>
          </a:p>
          <a:p>
            <a:endParaRPr lang="en-GB" dirty="0">
              <a:latin typeface="Kinetic" panose="00000500000000000000" pitchFamily="50" charset="0"/>
            </a:endParaRPr>
          </a:p>
          <a:p>
            <a:r>
              <a:rPr lang="en-GB" b="1" u="sng" dirty="0">
                <a:latin typeface="Kinetic" panose="00000500000000000000" pitchFamily="50" charset="0"/>
              </a:rPr>
              <a:t>Summer Term</a:t>
            </a:r>
          </a:p>
          <a:p>
            <a:r>
              <a:rPr lang="en-GB" dirty="0" smtClean="0">
                <a:latin typeface="Kinetic" panose="00000500000000000000" pitchFamily="50" charset="0"/>
              </a:rPr>
              <a:t>Summer 1 - </a:t>
            </a:r>
            <a:r>
              <a:rPr lang="en-GB" b="1" u="sng" dirty="0" smtClean="0">
                <a:latin typeface="Kinetic" panose="00000500000000000000" pitchFamily="50" charset="0"/>
              </a:rPr>
              <a:t>Uganda</a:t>
            </a:r>
            <a:r>
              <a:rPr lang="en-GB" dirty="0">
                <a:latin typeface="Kinetic" panose="00000500000000000000" pitchFamily="50" charset="0"/>
              </a:rPr>
              <a:t>– </a:t>
            </a:r>
            <a:r>
              <a:rPr lang="en-GB" dirty="0" smtClean="0">
                <a:latin typeface="Kinetic" panose="00000500000000000000" pitchFamily="50" charset="0"/>
              </a:rPr>
              <a:t>A geography topic comparing Uganda to the UK, Link with </a:t>
            </a:r>
            <a:r>
              <a:rPr lang="en-GB" dirty="0" err="1" smtClean="0">
                <a:latin typeface="Kinetic" panose="00000500000000000000" pitchFamily="50" charset="0"/>
              </a:rPr>
              <a:t>Kagando</a:t>
            </a:r>
            <a:r>
              <a:rPr lang="en-GB" dirty="0" smtClean="0">
                <a:latin typeface="Kinetic" panose="00000500000000000000" pitchFamily="50" charset="0"/>
              </a:rPr>
              <a:t> school</a:t>
            </a:r>
            <a:r>
              <a:rPr lang="en-GB" dirty="0">
                <a:latin typeface="Kinetic" panose="00000500000000000000" pitchFamily="50" charset="0"/>
              </a:rPr>
              <a:t> </a:t>
            </a:r>
            <a:r>
              <a:rPr lang="en-GB" dirty="0" smtClean="0">
                <a:latin typeface="Kinetic" panose="00000500000000000000" pitchFamily="50" charset="0"/>
              </a:rPr>
              <a:t>in Uganda. Science learning growing new plants and plant survival.</a:t>
            </a:r>
          </a:p>
          <a:p>
            <a:endParaRPr lang="en-GB" dirty="0" smtClean="0">
              <a:latin typeface="Kinetic" panose="00000500000000000000" pitchFamily="50" charset="0"/>
            </a:endParaRPr>
          </a:p>
          <a:p>
            <a:r>
              <a:rPr lang="en-GB" dirty="0" smtClean="0">
                <a:latin typeface="Kinetic" panose="00000500000000000000" pitchFamily="50" charset="0"/>
              </a:rPr>
              <a:t>Summer 2 - </a:t>
            </a:r>
            <a:r>
              <a:rPr lang="en-GB" b="1" u="sng" dirty="0" smtClean="0">
                <a:latin typeface="Kinetic" panose="00000500000000000000" pitchFamily="50" charset="0"/>
              </a:rPr>
              <a:t>Castles</a:t>
            </a:r>
            <a:r>
              <a:rPr lang="en-GB" dirty="0" smtClean="0">
                <a:latin typeface="Kinetic" panose="00000500000000000000" pitchFamily="50" charset="0"/>
              </a:rPr>
              <a:t> – Visit </a:t>
            </a:r>
            <a:r>
              <a:rPr lang="en-GB" dirty="0">
                <a:latin typeface="Kinetic" panose="00000500000000000000" pitchFamily="50" charset="0"/>
              </a:rPr>
              <a:t>Portchester Castle as a local historical </a:t>
            </a:r>
            <a:r>
              <a:rPr lang="en-GB" dirty="0" smtClean="0">
                <a:latin typeface="Kinetic" panose="00000500000000000000" pitchFamily="50" charset="0"/>
              </a:rPr>
              <a:t>place. Children will prepare and make food for a Medieval banquet.  </a:t>
            </a:r>
            <a:endParaRPr lang="en-GB" dirty="0">
              <a:latin typeface="Kinetic" panose="00000500000000000000" pitchFamily="50" charset="0"/>
            </a:endParaRPr>
          </a:p>
          <a:p>
            <a:r>
              <a:rPr lang="en-GB" dirty="0">
                <a:latin typeface="Kinetic" panose="00000500000000000000" pitchFamily="50" charset="0"/>
              </a:rPr>
              <a:t> </a:t>
            </a:r>
          </a:p>
          <a:p>
            <a:r>
              <a:rPr lang="en-GB" dirty="0">
                <a:latin typeface="Kinetic" panose="00000500000000000000" pitchFamily="50" charset="0"/>
              </a:rPr>
              <a:t> </a:t>
            </a:r>
            <a:endParaRPr lang="en-GB" i="1" dirty="0">
              <a:latin typeface="Kinetic" panose="00000500000000000000" pitchFamily="5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inetic" panose="00000500000000000000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83568" y="188640"/>
            <a:ext cx="792628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Home - school learning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GB" sz="11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inetic" panose="00000500000000000000" pitchFamily="50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inetic" panose="00000500000000000000" pitchFamily="50" charset="0"/>
                <a:cs typeface="Arial" pitchFamily="34" charset="0"/>
              </a:rPr>
              <a:t>Books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inetic" panose="00000500000000000000" pitchFamily="50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inetic" panose="00000500000000000000" pitchFamily="50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RWI reading book and </a:t>
            </a:r>
            <a:r>
              <a:rPr lang="en-GB" sz="2000" b="1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phonics </a:t>
            </a:r>
            <a:r>
              <a:rPr lang="en-GB" sz="2000" b="1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book bag book</a:t>
            </a: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once a week, your child </a:t>
            </a: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bring home a book linked to their phonics level. It is </a:t>
            </a:r>
            <a:r>
              <a:rPr lang="en-GB" sz="2000" b="1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important</a:t>
            </a: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 reading folders are in school every day. </a:t>
            </a:r>
            <a:endParaRPr lang="en-GB" sz="2000" dirty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Library Book</a:t>
            </a:r>
            <a:r>
              <a:rPr lang="en-GB" sz="2000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– Please share the book your child has chosen.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Library day: </a:t>
            </a:r>
            <a:r>
              <a:rPr lang="en-GB" sz="2000" b="1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Tuesday </a:t>
            </a:r>
            <a:r>
              <a:rPr lang="en-GB" sz="2000" dirty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every week (but ensure it is in your child’s book bag daily</a:t>
            </a:r>
            <a:r>
              <a:rPr lang="en-GB" sz="2000" dirty="0" smtClean="0">
                <a:solidFill>
                  <a:srgbClr val="000000"/>
                </a:solidFill>
                <a:latin typeface="Kinetic" panose="00000500000000000000" pitchFamily="50" charset="0"/>
                <a:cs typeface="Arial" pitchFamily="34" charset="0"/>
              </a:rPr>
              <a:t>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 smtClean="0">
              <a:solidFill>
                <a:srgbClr val="000000"/>
              </a:solidFill>
              <a:latin typeface="Kinetic" panose="00000500000000000000" pitchFamily="50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inetic" panose="00000500000000000000" pitchFamily="50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838">
            <a:off x="715911" y="4402798"/>
            <a:ext cx="2452117" cy="1839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127">
            <a:off x="5436096" y="4171002"/>
            <a:ext cx="2467048" cy="185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793</Words>
  <Application>Microsoft Office PowerPoint</Application>
  <PresentationFormat>On-screen Show (4:3)</PresentationFormat>
  <Paragraphs>113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Kinetic</vt:lpstr>
      <vt:lpstr>Symbol</vt:lpstr>
      <vt:lpstr>Office Theme</vt:lpstr>
      <vt:lpstr>PowerPoint Presentation</vt:lpstr>
      <vt:lpstr>Meet the team</vt:lpstr>
      <vt:lpstr>Expectations </vt:lpstr>
      <vt:lpstr>Responsibilities and expectations </vt:lpstr>
      <vt:lpstr>Behaviour and expectations</vt:lpstr>
      <vt:lpstr>Logistics</vt:lpstr>
      <vt:lpstr>PowerPoint Presentation</vt:lpstr>
      <vt:lpstr>PowerPoint Presentation</vt:lpstr>
      <vt:lpstr>PowerPoint Presentation</vt:lpstr>
      <vt:lpstr>Home - school learning </vt:lpstr>
      <vt:lpstr>Purple Mash</vt:lpstr>
      <vt:lpstr> Uniform</vt:lpstr>
      <vt:lpstr>PowerPoint Presentation</vt:lpstr>
      <vt:lpstr>A little plea for help...</vt:lpstr>
      <vt:lpstr>Thank you for your support </vt:lpstr>
    </vt:vector>
  </TitlesOfParts>
  <Company>Calmore Infant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Wood</dc:creator>
  <cp:lastModifiedBy>Grace Abraham</cp:lastModifiedBy>
  <cp:revision>146</cp:revision>
  <cp:lastPrinted>2019-09-06T14:46:22Z</cp:lastPrinted>
  <dcterms:created xsi:type="dcterms:W3CDTF">2012-09-18T12:07:44Z</dcterms:created>
  <dcterms:modified xsi:type="dcterms:W3CDTF">2023-07-06T12:21:59Z</dcterms:modified>
</cp:coreProperties>
</file>